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1"/>
  </p:sldMasterIdLst>
  <p:notesMasterIdLst>
    <p:notesMasterId r:id="rId7"/>
  </p:notesMasterIdLst>
  <p:sldIdLst>
    <p:sldId id="256" r:id="rId2"/>
    <p:sldId id="257" r:id="rId3"/>
    <p:sldId id="276" r:id="rId4"/>
    <p:sldId id="260" r:id="rId5"/>
    <p:sldId id="28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9EA39-99AD-4182-9707-5856C6E7B063}" type="datetimeFigureOut">
              <a:rPr lang="ru-RU" smtClean="0"/>
              <a:t>18.09.2021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F2EF0-F915-40C8-B0CF-63763DF9E2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13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F2EF0-F915-40C8-B0CF-63763DF9E29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46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3AF7-472B-4AE5-BBA8-4FFF6BBB9C71}" type="datetime1">
              <a:rPr lang="en-US" smtClean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5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07167-32CB-4659-9D04-463CF2D62090}" type="datetime1">
              <a:rPr lang="en-US" smtClean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532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E566-ED18-4061-8F6D-04D03C03315A}" type="datetime1">
              <a:rPr lang="en-US" smtClean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745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B663-BF9F-4757-A861-548B98B065AF}" type="datetime1">
              <a:rPr lang="en-US" smtClean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722C5-D477-4950-8A98-CB33E8CD8FAA}" type="datetime1">
              <a:rPr lang="en-US" smtClean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0480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BD5C3-821B-465F-A8C2-D79B1BAEA675}" type="datetime1">
              <a:rPr lang="en-US" smtClean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369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8613D-250F-43C2-83B4-3541197FEBDC}" type="datetime1">
              <a:rPr lang="en-US" smtClean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367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D733-9802-4264-9B78-5FC145787075}" type="datetime1">
              <a:rPr lang="en-US" smtClean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02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7FFE-85EF-4114-94DB-F8AA00E90225}" type="datetime1">
              <a:rPr lang="en-US" smtClean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6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47AE0-CE37-4F94-B3CD-EF73DBFBCC81}" type="datetime1">
              <a:rPr lang="en-US" smtClean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73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D117-4131-4378-9FDD-B5D6ACD321A8}" type="datetime1">
              <a:rPr lang="en-US" smtClean="0"/>
              <a:t>9/18/2021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74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EDCD7-AC4E-4760-A0ED-086F67E6F74B}" type="datetime1">
              <a:rPr lang="en-US" smtClean="0"/>
              <a:t>9/18/2021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56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FD27D-D49D-4781-B49B-7666D8C9AEC0}" type="datetime1">
              <a:rPr lang="en-US" smtClean="0"/>
              <a:t>9/18/2021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85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5846-7C0A-4062-A1DB-D90F2045CD7F}" type="datetime1">
              <a:rPr lang="en-US" smtClean="0"/>
              <a:t>9/18/2021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04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20D8-133F-4BDB-A535-D5973CCF3C12}" type="datetime1">
              <a:rPr lang="en-US" smtClean="0"/>
              <a:t>9/18/2021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7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DDBE6-F451-4BD2-94EF-4E6F60BCB64A}" type="datetime1">
              <a:rPr lang="en-US" smtClean="0"/>
              <a:t>9/18/2021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41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9EFE2-7F8F-4158-BCD6-9EB349AD3D48}" type="datetime1">
              <a:rPr lang="en-US" smtClean="0"/>
              <a:t>9/18/2021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69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5422" y="2568102"/>
            <a:ext cx="9630383" cy="1071108"/>
          </a:xfrm>
        </p:spPr>
        <p:txBody>
          <a:bodyPr/>
          <a:lstStyle/>
          <a:p>
            <a:pPr algn="ctr"/>
            <a:r>
              <a:rPr lang="ru-RU" sz="3200" dirty="0"/>
              <a:t>Принципы лечения язвенной болезни желудка и двенадцатиперстной кишки у взрослых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508661" y="6492875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z="1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492" y="4602274"/>
            <a:ext cx="16474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11508661" y="649287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7334" y="1270000"/>
            <a:ext cx="79024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темы……………………………………………………………….3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исследования………………………………………………………………..4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исследования……………………………………………………………...5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Язвенная болезнь желудка и двенадцатиперстной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кишки……………………..6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Этиология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патогенез……………………………………………………………7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Классификация……………………………………………………………………8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Клиническая картина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осложнения…………………………………………….9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Диагностика………………………………………………………………………10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лечения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профилактики……………………………………………….11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неотложной медицинской помощи при острых осложнениях язвенной болезни желудка и двенадцатиперстной кишки 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взрослых……….12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медицинских карт стационарных больных язвенной болезнью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желудка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двенадцатиперстной кишки терапевтического отделения №2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АЦРБ………............................................................................................................13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карта стационарного больного № 2817 от 17.12.19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г…………..14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карта стационарного больного № 2817 от 17.12.19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г……..........15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пациентам с язвенной болезнью желудка 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двенадцатиперстной кишки…………………………………………………...…16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Заключение………………………………………………………………………..17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источников……………………………………………18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6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 темы</a:t>
            </a: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11508661" y="649287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7334" y="2392774"/>
            <a:ext cx="513980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язвенной болезни комплексное, направлено на исключение повреждающих факторов, нормализацию основных функций желудка и двенадцатиперстной кишки, повышение защитных свойств организма, усиление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репаративных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процессов в слизистой оболочке желудочно-кишечного тракта. </a:t>
            </a:r>
          </a:p>
        </p:txBody>
      </p:sp>
      <p:pic>
        <p:nvPicPr>
          <p:cNvPr id="8" name="Picture 2" descr="Импульсная магнитотерапия в комплексном лечении больных язвенной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694" y="2098343"/>
            <a:ext cx="3277430" cy="3143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53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Язвенная болезнь </a:t>
            </a:r>
            <a:r>
              <a:rPr lang="ru-RU" dirty="0"/>
              <a:t>желудка и двенадцатиперстной кишки </a:t>
            </a: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>
          <a:xfrm>
            <a:off x="11508661" y="649287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7334" y="2564726"/>
            <a:ext cx="41007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Язвенная болезнь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собой хроническое рецидивирующее заболевание, протекающее с чередованием периодов обострения и ремиссии, ведущим проявлением которого служит образование дефекта (язвы) в стенке желудка и двенадцатиперстной кишки </a:t>
            </a:r>
          </a:p>
        </p:txBody>
      </p:sp>
      <p:pic>
        <p:nvPicPr>
          <p:cNvPr id="5122" name="Picture 2" descr="Язвенная болезнь желудка. Симптомы и лечение язвы желудка | MED Expe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" t="2682" r="1699" b="7956"/>
          <a:stretch/>
        </p:blipFill>
        <p:spPr bwMode="auto">
          <a:xfrm>
            <a:off x="5345319" y="2419589"/>
            <a:ext cx="3390119" cy="315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9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Список </a:t>
            </a:r>
            <a:r>
              <a:rPr lang="ru-RU" dirty="0"/>
              <a:t>использованных источников</a:t>
            </a:r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>
          <a:xfrm>
            <a:off x="11508661" y="649287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n-U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5005" y="1464554"/>
            <a:ext cx="894132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Броновец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 Н. Современные принципы и методы лечения язвенной болезни желудка и двенадцатиперстной кишки: сборник И. 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Броновец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Теория и практика медицины: Сб. науч. Тр. - Минск, 2009.-Вып. 1 .-С. 83-85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Бураков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И. И. Язвенная болезнь, ассоциированная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Helicobakter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pylori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(патогенез, диагностика, лечение)/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И.И.Бураков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В.Т. Ивашкин; В.М. Се­менов ,2012.-142 с.     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Голофеевский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В. Ю. Введение в клиническую морфологию желудка и двенадцатиперстной кишки / В.Ю.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Голофеевский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- М.: Фолиант, 2015г. - 112 c.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Исаев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Г.Б. Роль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Helicobakter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pylori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клинике язвенной болезни/ Г.Б. Исаев//Хирургия.-2014.-№:4.-С.64-68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Клиническая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гастроэнтерология (болезни пищевода, желудка, кишечника):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пособие /И.И Гончарик. - Мн.: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Ураджай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2002. -335 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Чернин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В.В. Язвенная болезнь. - Тверь: РИД ТКМА, 2000. - 287 с.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Кузнецов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А.С.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соавт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Helicobacter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pylori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свидетель или виновник? // Клин. мед., 2001. - №6. - С. 68-70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Кучерявый Ю. А. Висмута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трикалия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дицитрат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схемах терапии эрозивно-язвенных поражений слизистой оболочки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гастродуоденальной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зоны / Ю. А. Кучерявый, М. Г. Гаджиева // Российский журнал гастроэнтерологии,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гепатологии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колопроктологии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научно-практический журнал. - М.: Б. и., 2015. - Том15 N1.- С. 71-75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7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199</TotalTime>
  <Words>497</Words>
  <Application>Microsoft Office PowerPoint</Application>
  <PresentationFormat>Широкоэкранный</PresentationFormat>
  <Paragraphs>40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Грань</vt:lpstr>
      <vt:lpstr>Принципы лечения язвенной болезни желудка и двенадцатиперстной кишки у взрослых</vt:lpstr>
      <vt:lpstr>Содержание</vt:lpstr>
      <vt:lpstr>Актуальность темы</vt:lpstr>
      <vt:lpstr>Язвенная болезнь желудка и двенадцатиперстной кишки </vt:lpstr>
      <vt:lpstr>Список использованных источников</vt:lpstr>
    </vt:vector>
  </TitlesOfParts>
  <Company>Мед.Курсовик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Принципы лечения язвенной болезни желудка и двенадцатиперстной кишки у взрослых</dc:title>
  <dc:creator>Мед.Курсовик</dc:creator>
  <cp:lastModifiedBy>ps-printstyle@yandex.ru</cp:lastModifiedBy>
  <cp:revision>53</cp:revision>
  <dcterms:created xsi:type="dcterms:W3CDTF">2020-04-30T09:00:53Z</dcterms:created>
  <dcterms:modified xsi:type="dcterms:W3CDTF">2021-09-18T11:13:38Z</dcterms:modified>
</cp:coreProperties>
</file>