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9" r:id="rId5"/>
    <p:sldId id="272" r:id="rId6"/>
    <p:sldId id="275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Глазные капли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Тауфон</c:v>
                </c:pt>
                <c:pt idx="1">
                  <c:v>Офтан катахром</c:v>
                </c:pt>
                <c:pt idx="2">
                  <c:v>Квинакс</c:v>
                </c:pt>
                <c:pt idx="3">
                  <c:v>Таурин </c:v>
                </c:pt>
                <c:pt idx="4">
                  <c:v>Вит А Пос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0.37</c:v>
                </c:pt>
                <c:pt idx="1">
                  <c:v>0.24</c:v>
                </c:pt>
                <c:pt idx="2">
                  <c:v>0.23</c:v>
                </c:pt>
                <c:pt idx="3">
                  <c:v>0.12</c:v>
                </c:pt>
                <c:pt idx="4">
                  <c:v>0.12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052656"/>
        <c:axId val="252052264"/>
      </c:barChart>
      <c:catAx>
        <c:axId val="25205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2052264"/>
        <c:crosses val="autoZero"/>
        <c:auto val="1"/>
        <c:lblAlgn val="ctr"/>
        <c:lblOffset val="100"/>
        <c:noMultiLvlLbl val="0"/>
      </c:catAx>
      <c:valAx>
        <c:axId val="252052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5205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5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9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2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07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34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8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F2AB-E9FB-4F64-BF0E-277D1B6C7E90}" type="datetimeFigureOut">
              <a:rPr lang="ru-RU" smtClean="0"/>
              <a:pPr/>
              <a:t>27.07.2021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B6E7-90A6-4B89-A6FC-8F167016E2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60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95063" y="1988840"/>
            <a:ext cx="6529406" cy="1470025"/>
          </a:xfrm>
        </p:spPr>
        <p:txBody>
          <a:bodyPr/>
          <a:lstStyle/>
          <a:p>
            <a:r>
              <a:rPr lang="ru-RU" dirty="0"/>
              <a:t>Контроль качества и анализ глазных капель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44844" y="6381328"/>
            <a:ext cx="829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20__ г.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018" y="4077072"/>
            <a:ext cx="252408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ФИО</a:t>
            </a:r>
          </a:p>
          <a:p>
            <a:r>
              <a:rPr lang="ru-RU" dirty="0" smtClean="0"/>
              <a:t>№ 31  - Ф «Фармация»</a:t>
            </a:r>
          </a:p>
          <a:p>
            <a:r>
              <a:rPr lang="ru-RU" dirty="0" smtClean="0"/>
              <a:t>Научный руководитель:</a:t>
            </a:r>
          </a:p>
          <a:p>
            <a:r>
              <a:rPr lang="ru-RU" dirty="0" smtClean="0"/>
              <a:t>ФИО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Актуальность: </a:t>
            </a:r>
            <a:r>
              <a:rPr lang="ru-RU" sz="1800" dirty="0" smtClean="0"/>
              <a:t>приготовление </a:t>
            </a:r>
            <a:r>
              <a:rPr lang="ru-RU" sz="1800" dirty="0"/>
              <a:t>лекарственных форм для глаз - важный раздел аптечной технологии, требующий строгого соблюдения специальных правил. Лекарственные средства для глаз, составляющие около 10% </a:t>
            </a:r>
            <a:r>
              <a:rPr lang="ru-RU" sz="1800" dirty="0" err="1"/>
              <a:t>экстемпоральной</a:t>
            </a:r>
            <a:r>
              <a:rPr lang="ru-RU" sz="1800" dirty="0"/>
              <a:t> рецептуры аптек, применяются в форме глазных капель, офтальмологических растворов для орошений и мазей.</a:t>
            </a:r>
            <a:endParaRPr lang="es-ES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0350" y="3391981"/>
            <a:ext cx="3927698" cy="2746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ru-RU" b="1" dirty="0">
                <a:solidFill>
                  <a:prstClr val="black"/>
                </a:solidFill>
              </a:rPr>
              <a:t>Задачи исследования:</a:t>
            </a: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ru-RU" dirty="0" smtClean="0">
                <a:solidFill>
                  <a:prstClr val="black"/>
                </a:solidFill>
              </a:rPr>
              <a:t>1. Проанализировать </a:t>
            </a:r>
            <a:r>
              <a:rPr lang="ru-RU" dirty="0">
                <a:solidFill>
                  <a:prstClr val="black"/>
                </a:solidFill>
              </a:rPr>
              <a:t>литературу по данной </a:t>
            </a:r>
            <a:r>
              <a:rPr lang="ru-RU" dirty="0" smtClean="0">
                <a:solidFill>
                  <a:prstClr val="black"/>
                </a:solidFill>
              </a:rPr>
              <a:t>теме.</a:t>
            </a: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ru-RU" dirty="0" smtClean="0">
                <a:solidFill>
                  <a:prstClr val="black"/>
                </a:solidFill>
              </a:rPr>
              <a:t>2. Рассмотреть </a:t>
            </a:r>
            <a:r>
              <a:rPr lang="ru-RU" dirty="0">
                <a:solidFill>
                  <a:prstClr val="black"/>
                </a:solidFill>
              </a:rPr>
              <a:t>номенклатуру и группу глазных капель.</a:t>
            </a: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ru-RU" dirty="0" smtClean="0">
                <a:solidFill>
                  <a:prstClr val="black"/>
                </a:solidFill>
              </a:rPr>
              <a:t>3. Провести </a:t>
            </a:r>
            <a:r>
              <a:rPr lang="ru-RU" dirty="0">
                <a:solidFill>
                  <a:prstClr val="black"/>
                </a:solidFill>
              </a:rPr>
              <a:t>анализ ассортиментной </a:t>
            </a:r>
            <a:r>
              <a:rPr lang="ru-RU" dirty="0" smtClean="0">
                <a:solidFill>
                  <a:prstClr val="black"/>
                </a:solidFill>
              </a:rPr>
              <a:t>номенклатуры.</a:t>
            </a: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ru-RU" dirty="0" smtClean="0">
                <a:solidFill>
                  <a:prstClr val="black"/>
                </a:solidFill>
              </a:rPr>
              <a:t>4. Рассмотреть тенденции рынка данных препаратов.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2780019"/>
            <a:ext cx="3456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 исследования: </a:t>
            </a:r>
            <a:endParaRPr lang="ru-RU" b="1" dirty="0" smtClean="0"/>
          </a:p>
          <a:p>
            <a:r>
              <a:rPr lang="ru-RU" dirty="0" smtClean="0"/>
              <a:t>рассмотреть </a:t>
            </a:r>
            <a:r>
              <a:rPr lang="ru-RU" dirty="0"/>
              <a:t>препараты содержащие глазные капли</a:t>
            </a:r>
            <a:r>
              <a:rPr lang="ru-RU" dirty="0" smtClean="0"/>
              <a:t>.</a:t>
            </a:r>
          </a:p>
          <a:p>
            <a:r>
              <a:rPr lang="ru-RU" b="1" dirty="0"/>
              <a:t>Предмет исследования: </a:t>
            </a:r>
            <a:endParaRPr lang="ru-RU" b="1" dirty="0" smtClean="0"/>
          </a:p>
          <a:p>
            <a:r>
              <a:rPr lang="ru-RU" dirty="0" smtClean="0"/>
              <a:t>глазные </a:t>
            </a:r>
            <a:r>
              <a:rPr lang="ru-RU" dirty="0"/>
              <a:t>капли.</a:t>
            </a:r>
          </a:p>
          <a:p>
            <a:r>
              <a:rPr lang="ru-RU" b="1" dirty="0"/>
              <a:t>Объект исследования: </a:t>
            </a:r>
            <a:r>
              <a:rPr lang="ru-RU" dirty="0"/>
              <a:t>современные </a:t>
            </a:r>
            <a:r>
              <a:rPr lang="ru-RU" dirty="0" smtClean="0"/>
              <a:t>препараты</a:t>
            </a:r>
          </a:p>
          <a:p>
            <a:r>
              <a:rPr lang="ru-RU" dirty="0" smtClean="0"/>
              <a:t>глазных </a:t>
            </a:r>
            <a:r>
              <a:rPr lang="ru-RU" dirty="0"/>
              <a:t>капель.</a:t>
            </a:r>
          </a:p>
          <a:p>
            <a:r>
              <a:rPr lang="ru-RU" b="1" dirty="0"/>
              <a:t>Методы </a:t>
            </a:r>
            <a:r>
              <a:rPr lang="ru-RU" b="1" dirty="0" smtClean="0"/>
              <a:t>исследования:</a:t>
            </a:r>
          </a:p>
          <a:p>
            <a:r>
              <a:rPr lang="ru-RU" dirty="0" smtClean="0"/>
              <a:t>1. Общетеоретический</a:t>
            </a:r>
            <a:r>
              <a:rPr lang="ru-RU" dirty="0"/>
              <a:t>.</a:t>
            </a:r>
          </a:p>
          <a:p>
            <a:r>
              <a:rPr lang="ru-RU" dirty="0" smtClean="0"/>
              <a:t>2. Аналитический</a:t>
            </a:r>
            <a:r>
              <a:rPr lang="ru-RU" dirty="0"/>
              <a:t>.</a:t>
            </a:r>
          </a:p>
          <a:p>
            <a:r>
              <a:rPr lang="ru-RU" dirty="0" smtClean="0"/>
              <a:t>3. Практический</a:t>
            </a:r>
            <a:r>
              <a:rPr lang="ru-RU" dirty="0"/>
              <a:t>.</a:t>
            </a:r>
          </a:p>
          <a:p>
            <a:r>
              <a:rPr lang="ru-RU" dirty="0" smtClean="0"/>
              <a:t>4. Систематизация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2550" y="404664"/>
            <a:ext cx="7848872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Офтальмологические лекарственные формы (ЛФ) имеют специфику использования и вытекающие из этого особенности состава и изготовления. Самой распространенной глазной ЛФ являются капли.</a:t>
            </a:r>
          </a:p>
          <a:p>
            <a:pPr marL="0" indent="0">
              <a:buNone/>
            </a:pPr>
            <a:r>
              <a:rPr lang="ru-RU" sz="2000" b="1" dirty="0" smtClean="0"/>
              <a:t>Глазные </a:t>
            </a:r>
            <a:r>
              <a:rPr lang="ru-RU" sz="2000" b="1" dirty="0"/>
              <a:t>капли </a:t>
            </a:r>
            <a:r>
              <a:rPr lang="ru-RU" sz="2000" dirty="0"/>
              <a:t>– это лекарственная форма, представляющая собой водные или масляные растворы или тончайшие суспензии лекарственных веществ, предназначенные для инстилляции (вливания) в конъюнктивальный мешок в незначительном количестве. Преимуществом глазных капель является простота их изготовления, удобство в использовании, локальность применения, скорость наступления терапевтического эффекта, </a:t>
            </a:r>
            <a:r>
              <a:rPr lang="ru-RU" sz="2000" dirty="0" err="1"/>
              <a:t>биодоступность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Картинки по запросу глазные кап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4762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9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57403" cy="1143000"/>
          </a:xfrm>
        </p:spPr>
        <p:txBody>
          <a:bodyPr/>
          <a:lstStyle/>
          <a:p>
            <a:r>
              <a:rPr lang="ru-RU" b="1" dirty="0" smtClean="0"/>
              <a:t>Продажа витаминных глазных капель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Наиболее продаваемыми витаминными глазными </a:t>
            </a:r>
            <a:r>
              <a:rPr lang="ru-RU" sz="2000" dirty="0"/>
              <a:t>каплями является «</a:t>
            </a:r>
            <a:r>
              <a:rPr lang="ru-RU" sz="2000" dirty="0" err="1" smtClean="0"/>
              <a:t>Тауфон</a:t>
            </a:r>
            <a:r>
              <a:rPr lang="ru-RU" sz="2000" dirty="0" smtClean="0"/>
              <a:t>» (37</a:t>
            </a:r>
            <a:r>
              <a:rPr lang="ru-RU" sz="2000" dirty="0"/>
              <a:t>%), затем </a:t>
            </a:r>
            <a:r>
              <a:rPr lang="ru-RU" sz="2000" dirty="0" smtClean="0"/>
              <a:t>идут капли </a:t>
            </a:r>
            <a:r>
              <a:rPr lang="ru-RU" sz="2000" dirty="0"/>
              <a:t>«</a:t>
            </a:r>
            <a:r>
              <a:rPr lang="ru-RU" sz="2000" dirty="0" err="1"/>
              <a:t>Офтан</a:t>
            </a:r>
            <a:r>
              <a:rPr lang="ru-RU" sz="2000" dirty="0"/>
              <a:t> </a:t>
            </a:r>
            <a:r>
              <a:rPr lang="ru-RU" sz="2000" dirty="0" err="1" smtClean="0"/>
              <a:t>катахром</a:t>
            </a:r>
            <a:r>
              <a:rPr lang="ru-RU" sz="2000" dirty="0" smtClean="0"/>
              <a:t>» (24</a:t>
            </a:r>
            <a:r>
              <a:rPr lang="ru-RU" sz="2000" dirty="0"/>
              <a:t>%), </a:t>
            </a:r>
            <a:r>
              <a:rPr lang="ru-RU" sz="2000" dirty="0" smtClean="0"/>
              <a:t>после «</a:t>
            </a:r>
            <a:r>
              <a:rPr lang="ru-RU" sz="2000" dirty="0" err="1" smtClean="0"/>
              <a:t>Квинакс</a:t>
            </a:r>
            <a:r>
              <a:rPr lang="ru-RU" sz="2000" dirty="0" smtClean="0"/>
              <a:t>» (23%) и </a:t>
            </a:r>
            <a:r>
              <a:rPr lang="ru-RU" sz="2000" dirty="0"/>
              <a:t>наконец идут </a:t>
            </a:r>
            <a:r>
              <a:rPr lang="ru-RU" sz="2000" dirty="0" smtClean="0"/>
              <a:t>«Таурин» </a:t>
            </a:r>
            <a:r>
              <a:rPr lang="ru-RU" sz="2000" dirty="0"/>
              <a:t>(12%) и «Вит А </a:t>
            </a:r>
            <a:r>
              <a:rPr lang="ru-RU" sz="2000" dirty="0" err="1" smtClean="0"/>
              <a:t>Пос</a:t>
            </a:r>
            <a:r>
              <a:rPr lang="ru-RU" sz="2000" dirty="0" smtClean="0"/>
              <a:t>» (12%).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6473961"/>
              </p:ext>
            </p:extLst>
          </p:nvPr>
        </p:nvGraphicFramePr>
        <p:xfrm>
          <a:off x="1331640" y="239657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59837" y="2420888"/>
            <a:ext cx="5824326" cy="4054152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8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8867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06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C4AA7D-07E5-4B8D-B300-2D90392D1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282</Words>
  <Application>Microsoft Office PowerPoint</Application>
  <PresentationFormat>Экран (4:3)</PresentationFormat>
  <Paragraphs>30</Paragraphs>
  <Slides>5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Контроль качества и анализ глазных капель</vt:lpstr>
      <vt:lpstr>Презентация PowerPoint</vt:lpstr>
      <vt:lpstr>Презентация PowerPoint</vt:lpstr>
      <vt:lpstr>Продажа витаминных глазных капель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качества и анализ глазных капель</dc:title>
  <dc:creator>Мед.Курсовик</dc:creator>
  <cp:keywords/>
  <cp:lastModifiedBy>Учетная запись Майкрософт</cp:lastModifiedBy>
  <cp:revision>27</cp:revision>
  <dcterms:created xsi:type="dcterms:W3CDTF">2017-01-26T13:30:11Z</dcterms:created>
  <dcterms:modified xsi:type="dcterms:W3CDTF">2021-07-27T06:33:24Z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TC023968029991</vt:lpwstr>
  </property>
</Properties>
</file>